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339" r:id="rId2"/>
    <p:sldId id="257" r:id="rId3"/>
    <p:sldId id="258" r:id="rId4"/>
    <p:sldId id="259" r:id="rId5"/>
    <p:sldId id="262" r:id="rId6"/>
    <p:sldId id="260" r:id="rId7"/>
    <p:sldId id="263" r:id="rId8"/>
    <p:sldId id="264" r:id="rId9"/>
    <p:sldId id="281" r:id="rId10"/>
    <p:sldId id="341" r:id="rId11"/>
    <p:sldId id="265" r:id="rId12"/>
    <p:sldId id="340" r:id="rId13"/>
    <p:sldId id="283" r:id="rId14"/>
    <p:sldId id="266" r:id="rId15"/>
    <p:sldId id="272" r:id="rId16"/>
    <p:sldId id="287" r:id="rId17"/>
    <p:sldId id="286" r:id="rId18"/>
    <p:sldId id="284" r:id="rId19"/>
    <p:sldId id="273" r:id="rId20"/>
    <p:sldId id="282" r:id="rId21"/>
    <p:sldId id="274" r:id="rId22"/>
    <p:sldId id="275" r:id="rId23"/>
    <p:sldId id="277" r:id="rId24"/>
    <p:sldId id="342" r:id="rId25"/>
    <p:sldId id="310" r:id="rId26"/>
    <p:sldId id="330" r:id="rId27"/>
    <p:sldId id="313" r:id="rId28"/>
    <p:sldId id="311" r:id="rId29"/>
    <p:sldId id="334" r:id="rId30"/>
    <p:sldId id="336" r:id="rId31"/>
    <p:sldId id="331" r:id="rId32"/>
    <p:sldId id="312" r:id="rId33"/>
    <p:sldId id="337" r:id="rId34"/>
    <p:sldId id="338" r:id="rId35"/>
    <p:sldId id="278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BAD54D-91EE-ED4C-AC14-44EA5F107056}">
          <p14:sldIdLst>
            <p14:sldId id="339"/>
            <p14:sldId id="257"/>
            <p14:sldId id="258"/>
            <p14:sldId id="259"/>
            <p14:sldId id="262"/>
            <p14:sldId id="260"/>
            <p14:sldId id="263"/>
            <p14:sldId id="264"/>
            <p14:sldId id="281"/>
            <p14:sldId id="341"/>
            <p14:sldId id="265"/>
            <p14:sldId id="340"/>
            <p14:sldId id="283"/>
            <p14:sldId id="266"/>
            <p14:sldId id="272"/>
            <p14:sldId id="287"/>
            <p14:sldId id="286"/>
            <p14:sldId id="284"/>
            <p14:sldId id="273"/>
            <p14:sldId id="282"/>
            <p14:sldId id="274"/>
            <p14:sldId id="275"/>
            <p14:sldId id="277"/>
            <p14:sldId id="342"/>
            <p14:sldId id="310"/>
            <p14:sldId id="330"/>
            <p14:sldId id="313"/>
            <p14:sldId id="311"/>
            <p14:sldId id="334"/>
            <p14:sldId id="336"/>
            <p14:sldId id="331"/>
            <p14:sldId id="312"/>
            <p14:sldId id="337"/>
            <p14:sldId id="338"/>
            <p14:sldId id="27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4"/>
    <p:restoredTop sz="94243"/>
  </p:normalViewPr>
  <p:slideViewPr>
    <p:cSldViewPr snapToGrid="0" snapToObjects="1">
      <p:cViewPr varScale="1">
        <p:scale>
          <a:sx n="98" d="100"/>
          <a:sy n="98" d="100"/>
        </p:scale>
        <p:origin x="1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97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63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do so, we reconstructed the recombination networks of 4 other coronaviruses.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Mers</a:t>
            </a:r>
            <a:r>
              <a:rPr lang="en-US" dirty="0"/>
              <a:t>, where the main host are camel with occasional spill over into humans and 3 seasonal human </a:t>
            </a:r>
            <a:r>
              <a:rPr lang="en-US" dirty="0" err="1"/>
              <a:t>covoronaviruses</a:t>
            </a:r>
            <a:r>
              <a:rPr lang="en-US" dirty="0"/>
              <a:t>, 229e, oc42 and nl63.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see that recombination shapes the evolutionary history of these 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fact, if we look at these rates of recombination, we find that they are quite comparable to reassortment rates in influenza viruses.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98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61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16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66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06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Some RNA viruses, including coronaviruses, can recombine in a process called template switching.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Viruses produced in this process can carry information about different evolutionary histories and therefore phylogenetic trees on different parts of the genome.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As soon as there is recombination in my sequence alignment, this also means that I can no longer use the standard toolbox of phylogenetic and phylodynamic methods to study, for example, SARS-CoV-2.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This means that we again need some model to account for this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42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Some RNA viruses, including coronaviruses, can recombine in a process called template switching.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Viruses produced in this process can carry information about different evolutionary histories and therefore phylogenetic trees on different parts of the genome.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As soon as there is recombination in my sequence alignment, this also means that I can no longer use the standard toolbox of phylogenetic and phylodynamic methods to study, for example, SARS-CoV-2.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This means that we again need some model to account for this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4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again need three things.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need to allow for sampling events, that is pathogens being isolated and sequenced.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need to allow for coalescent events that denote when two pathogens last shared a common ancestor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we need to allow for recombination events where one one side of a recombination breakpoint, the genome codes for one evolutionary history and on the other side for another history.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this simple coalescent with recombination model, alongside a quite complex Bayesian inference framework, allows us to infer recombination networks of coronaviruses.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75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then use the coalescent with recombination to infer the evolutionary history of SARS-like 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vertical line and green dot denotes a different recombination event.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can see here is that recombination plays an crucial role in shaping the evolution of SARS-like viruses.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what way exactly is unclear, but there are definitely a lot of those recombination events.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use this approach to study which are the closest relatives or SARS-CoV-2 that were sequenced.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RaTG13 in pink is the closest relative to SARS-CoV-2 in terms of sequence identity, RmYN02 in orange shares the most recent common ancestor with SARS-CoV-2.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recombination shapes the evolution of these viruses in the animal reservoir, we can next check whether this is the case in other host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32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50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53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etics.org/content/155/1/451.short" TargetMode="External"/><Relationship Id="rId2" Type="http://schemas.openxmlformats.org/officeDocument/2006/relationships/hyperlink" Target="https://doi.org/10.1016/0040-5809(83)90013-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nas.org/content/early/2020/07/02/1918304117" TargetMode="External"/><Relationship Id="rId4" Type="http://schemas.openxmlformats.org/officeDocument/2006/relationships/hyperlink" Target="https://www.genetics.org/content/205/2/85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22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My tree is </a:t>
            </a:r>
            <a:r>
              <a:rPr lang="en-US"/>
              <a:t>the tree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98390"/>
            <a:ext cx="9144000" cy="1655762"/>
          </a:xfrm>
        </p:spPr>
        <p:txBody>
          <a:bodyPr/>
          <a:lstStyle/>
          <a:p>
            <a:r>
              <a:rPr lang="en-US" dirty="0"/>
              <a:t>How to deal with recombination processes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114D1ED-46A9-0A4D-9E8F-3DFF1E6D5BE6}"/>
              </a:ext>
            </a:extLst>
          </p:cNvPr>
          <p:cNvSpPr txBox="1">
            <a:spLocks/>
          </p:cNvSpPr>
          <p:nvPr/>
        </p:nvSpPr>
        <p:spPr>
          <a:xfrm>
            <a:off x="1355692" y="3726271"/>
            <a:ext cx="9144000" cy="443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Nicola Felix Müller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74E8712-5F8E-D246-9C75-D7CCC6AABC1B}"/>
              </a:ext>
            </a:extLst>
          </p:cNvPr>
          <p:cNvSpPr txBox="1">
            <a:spLocks/>
          </p:cNvSpPr>
          <p:nvPr/>
        </p:nvSpPr>
        <p:spPr>
          <a:xfrm>
            <a:off x="1355692" y="4291722"/>
            <a:ext cx="9144000" cy="76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e-mail: nicola.felix.mueller@gmail.com</a:t>
            </a:r>
          </a:p>
          <a:p>
            <a:r>
              <a:rPr lang="en-US" sz="1600" dirty="0"/>
              <a:t>twitter: @</a:t>
            </a:r>
            <a:r>
              <a:rPr lang="en-US" sz="1600" dirty="0" err="1"/>
              <a:t>nicfelm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B492AAA-83CB-EE45-9CA0-F9E722ADE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69" y="5541662"/>
            <a:ext cx="1257300" cy="1257300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84B9ACE5-C225-C04E-B37A-FA48F0A3F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5949778"/>
            <a:ext cx="2540000" cy="635000"/>
          </a:xfrm>
          <a:prstGeom prst="rect">
            <a:avLst/>
          </a:prstGeom>
        </p:spPr>
      </p:pic>
      <p:pic>
        <p:nvPicPr>
          <p:cNvPr id="10" name="Picture 2" descr="SNSF">
            <a:extLst>
              <a:ext uri="{FF2B5EF4-FFF2-40B4-BE49-F238E27FC236}">
                <a16:creationId xmlns:a16="http://schemas.microsoft.com/office/drawing/2014/main" id="{B9B33CEF-BF73-664F-AB70-602EC60F0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350" y="5949778"/>
            <a:ext cx="40513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042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only part of the genome of pathogen reduced the time resolution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8669438" y="6492875"/>
            <a:ext cx="352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2019, </a:t>
            </a:r>
            <a:r>
              <a:rPr lang="en-US" i="1" dirty="0"/>
              <a:t>BMC Eco. Evo.</a:t>
            </a:r>
          </a:p>
        </p:txBody>
      </p:sp>
      <p:pic>
        <p:nvPicPr>
          <p:cNvPr id="2050" name="Picture 2" descr="figure6">
            <a:extLst>
              <a:ext uri="{FF2B5EF4-FFF2-40B4-BE49-F238E27FC236}">
                <a16:creationId xmlns:a16="http://schemas.microsoft.com/office/drawing/2014/main" id="{E9A59CB7-8CA4-744A-9E61-56075825A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1" y="1944546"/>
            <a:ext cx="6279256" cy="483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37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independent. (Sometimes somewhat correct)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45219AD8-FEDB-BD43-9987-B0801A213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750" y="3101418"/>
            <a:ext cx="11573447" cy="2685505"/>
          </a:xfrm>
        </p:spPr>
      </p:pic>
    </p:spTree>
    <p:extLst>
      <p:ext uri="{BB962C8B-B14F-4D97-AF65-F5344CB8AC3E}">
        <p14:creationId xmlns:p14="http://schemas.microsoft.com/office/powerpoint/2010/main" val="3604680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independent. (Sometimes somewhat correct)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15195-7147-A347-BEB9-E92B2BF27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igure5">
            <a:extLst>
              <a:ext uri="{FF2B5EF4-FFF2-40B4-BE49-F238E27FC236}">
                <a16:creationId xmlns:a16="http://schemas.microsoft.com/office/drawing/2014/main" id="{83EEAB3B-1AB5-7446-8370-69DE6D312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2216944"/>
            <a:ext cx="8699500" cy="35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2B43B8-6D4A-C449-B43B-70422A307C00}"/>
              </a:ext>
            </a:extLst>
          </p:cNvPr>
          <p:cNvSpPr txBox="1"/>
          <p:nvPr/>
        </p:nvSpPr>
        <p:spPr>
          <a:xfrm>
            <a:off x="7293935" y="6492875"/>
            <a:ext cx="489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Heled and Drummond et al. (2008), </a:t>
            </a:r>
            <a:r>
              <a:rPr lang="en-US" i="1" dirty="0"/>
              <a:t>BMC Eco. Evo.</a:t>
            </a:r>
          </a:p>
        </p:txBody>
      </p:sp>
    </p:spTree>
    <p:extLst>
      <p:ext uri="{BB962C8B-B14F-4D97-AF65-F5344CB8AC3E}">
        <p14:creationId xmlns:p14="http://schemas.microsoft.com/office/powerpoint/2010/main" val="394637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17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Species tree inferences typically assume individual parts of the genome to be independent observations of a speciation process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05095-33D3-024A-B925-3BE5771DA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9400" y="2318544"/>
            <a:ext cx="9093200" cy="3365500"/>
          </a:xfrm>
        </p:spPr>
      </p:pic>
    </p:spTree>
    <p:extLst>
      <p:ext uri="{BB962C8B-B14F-4D97-AF65-F5344CB8AC3E}">
        <p14:creationId xmlns:p14="http://schemas.microsoft.com/office/powerpoint/2010/main" val="42151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36CD-BC77-1744-AA52-66C62D89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Just ignore recombination. (Always wrong)</a:t>
            </a:r>
            <a:endParaRPr lang="en-US" dirty="0"/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59294C2D-A483-D141-9B5D-6030210C1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2641"/>
            <a:ext cx="10515600" cy="3417306"/>
          </a:xfrm>
        </p:spPr>
      </p:pic>
    </p:spTree>
    <p:extLst>
      <p:ext uri="{BB962C8B-B14F-4D97-AF65-F5344CB8AC3E}">
        <p14:creationId xmlns:p14="http://schemas.microsoft.com/office/powerpoint/2010/main" val="4037150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1508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coalescent with recombination models how lineages coalesce (</a:t>
            </a:r>
            <a:r>
              <a:rPr lang="en-US" dirty="0" err="1"/>
              <a:t>Wiuf</a:t>
            </a:r>
            <a:r>
              <a:rPr lang="en-US" dirty="0"/>
              <a:t> and Hein, 2000)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2774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Coalescent rate is given by 1/Ne</a:t>
            </a:r>
          </a:p>
          <a:p>
            <a:endParaRPr lang="en-US" dirty="0"/>
          </a:p>
          <a:p>
            <a:r>
              <a:rPr lang="en-US" dirty="0"/>
              <a:t>Recombination rate is r</a:t>
            </a:r>
          </a:p>
          <a:p>
            <a:endParaRPr lang="en-US" dirty="0"/>
          </a:p>
          <a:p>
            <a:r>
              <a:rPr lang="en-US" dirty="0"/>
              <a:t>Recombination breakpoints uniformly chosen across alignment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971699A-9210-7549-957E-BE3FE1084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0974" y="1825625"/>
            <a:ext cx="3346623" cy="4352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7F39A0-6A0F-214B-B1B2-A45231EB24FC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05232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coalescent with gene conversion models how lineages coalesce (</a:t>
            </a:r>
            <a:r>
              <a:rPr lang="en-US" dirty="0" err="1"/>
              <a:t>Wiuf</a:t>
            </a:r>
            <a:r>
              <a:rPr lang="en-US" dirty="0"/>
              <a:t> and Hein, 2000)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2774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Coalescent rate is given by 1/Ne</a:t>
            </a:r>
          </a:p>
          <a:p>
            <a:endParaRPr lang="en-US" dirty="0"/>
          </a:p>
          <a:p>
            <a:r>
              <a:rPr lang="en-US" dirty="0"/>
              <a:t>Gene conversion rate is r</a:t>
            </a:r>
          </a:p>
          <a:p>
            <a:endParaRPr lang="en-US" dirty="0"/>
          </a:p>
          <a:p>
            <a:r>
              <a:rPr lang="en-US" dirty="0"/>
              <a:t>Gene conversion happens at random site and for elements of random length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7A5BBCF-82EC-0741-BED6-9608B0329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0974" y="1825625"/>
            <a:ext cx="3345695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29AE43-AE87-7B4D-82DC-32E89D97CD97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67287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coalescent with gene conversion can be use to model the exchange of genetic material between bacteria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ECB59F7-D319-7446-98D5-B1B09AB71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1174" y="2213113"/>
            <a:ext cx="6829652" cy="399135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9BCFF-D9CD-E64F-9AE0-7B2A0B408575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445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Ancestral recombination graphs for the coalescent with gene conversion can be inferred in BEAST2 using </a:t>
            </a:r>
            <a:r>
              <a:rPr lang="en-US" dirty="0" err="1"/>
              <a:t>Bacter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CEAB21-43A3-6F4A-AF5C-8779E7C97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8109" y="2179230"/>
            <a:ext cx="6065691" cy="39887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0AA67A-9A54-0D41-B247-11468151820A}"/>
              </a:ext>
            </a:extLst>
          </p:cNvPr>
          <p:cNvSpPr txBox="1"/>
          <p:nvPr/>
        </p:nvSpPr>
        <p:spPr>
          <a:xfrm>
            <a:off x="904973" y="2179229"/>
            <a:ext cx="43080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Allows to estimate tree based networks that have a base tree and edges that detach and re-attach directly to that base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Requires the assumption that only a small part of the genome is subject to recombination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CC61A-0159-EE48-B4C5-646664670289}"/>
              </a:ext>
            </a:extLst>
          </p:cNvPr>
          <p:cNvSpPr txBox="1"/>
          <p:nvPr/>
        </p:nvSpPr>
        <p:spPr>
          <a:xfrm>
            <a:off x="8495414" y="6492875"/>
            <a:ext cx="369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Vaughan et al. (2019),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170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60D52-930C-564D-99B2-C7F4BF55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tree denote approximate the transmission history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2C4ACD-C8DB-AE42-A5E0-1DF920CE3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3370"/>
            <a:ext cx="10515600" cy="4315848"/>
          </a:xfrm>
        </p:spPr>
      </p:pic>
    </p:spTree>
    <p:extLst>
      <p:ext uri="{BB962C8B-B14F-4D97-AF65-F5344CB8AC3E}">
        <p14:creationId xmlns:p14="http://schemas.microsoft.com/office/powerpoint/2010/main" val="1422572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Segmented viruses can reassort, leading different segments to code for different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41E0-0C20-4545-96F4-3B229023D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New picture">
            <a:extLst>
              <a:ext uri="{FF2B5EF4-FFF2-40B4-BE49-F238E27FC236}">
                <a16:creationId xmlns:a16="http://schemas.microsoft.com/office/drawing/2014/main" id="{D16FBDF3-990C-F543-A9CF-45E32D6E6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43"/>
          <a:stretch/>
        </p:blipFill>
        <p:spPr>
          <a:xfrm>
            <a:off x="1875116" y="1825625"/>
            <a:ext cx="8441767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Potter et al. (2019),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2562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coalescent with reassortment allows to model a joint coalescent and reassortment process 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F31D1336-2A4F-8845-BA56-781E33D9A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484" y="1690688"/>
            <a:ext cx="4773032" cy="4802957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</p:spTree>
    <p:extLst>
      <p:ext uri="{BB962C8B-B14F-4D97-AF65-F5344CB8AC3E}">
        <p14:creationId xmlns:p14="http://schemas.microsoft.com/office/powerpoint/2010/main" val="2584419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CoalRe</a:t>
            </a:r>
            <a:r>
              <a:rPr lang="en-US" dirty="0"/>
              <a:t> allows inferring reassortment networks, reassortment rates etc. jointly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6B69EC-C7A1-7E46-9D22-5EA0F3C43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52" y="1956871"/>
            <a:ext cx="7162696" cy="4351338"/>
          </a:xfrm>
        </p:spPr>
      </p:pic>
    </p:spTree>
    <p:extLst>
      <p:ext uri="{BB962C8B-B14F-4D97-AF65-F5344CB8AC3E}">
        <p14:creationId xmlns:p14="http://schemas.microsoft.com/office/powerpoint/2010/main" val="236023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Correctly modelling the reassortment process impact precision and reduces bias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CD2B49-212A-934B-B68E-816818E76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600" y="1825625"/>
            <a:ext cx="6900800" cy="4351338"/>
          </a:xfrm>
        </p:spPr>
      </p:pic>
    </p:spTree>
    <p:extLst>
      <p:ext uri="{BB962C8B-B14F-4D97-AF65-F5344CB8AC3E}">
        <p14:creationId xmlns:p14="http://schemas.microsoft.com/office/powerpoint/2010/main" val="1095685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Explicitly inferring when and where reassortment events occurred can give insight about selection of </a:t>
            </a:r>
            <a:r>
              <a:rPr lang="en-US" dirty="0" err="1"/>
              <a:t>reassortants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1026" name="Picture 2" descr="Fig. 4.">
            <a:extLst>
              <a:ext uri="{FF2B5EF4-FFF2-40B4-BE49-F238E27FC236}">
                <a16:creationId xmlns:a16="http://schemas.microsoft.com/office/drawing/2014/main" id="{3C9C190B-6E14-C144-AEF0-BA7A34751C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677" y="1874720"/>
            <a:ext cx="5790645" cy="401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537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Some RNA viruses, including coronaviruses, can recombine in a process called template switching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1CDE6-6136-0C4E-B8B8-9544897F7A49}"/>
              </a:ext>
            </a:extLst>
          </p:cNvPr>
          <p:cNvSpPr txBox="1"/>
          <p:nvPr/>
        </p:nvSpPr>
        <p:spPr>
          <a:xfrm>
            <a:off x="9036631" y="5846544"/>
            <a:ext cx="282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Simon-</a:t>
            </a:r>
            <a:r>
              <a:rPr lang="en-US" dirty="0" err="1"/>
              <a:t>Loriere</a:t>
            </a:r>
            <a:r>
              <a:rPr lang="en-US" dirty="0"/>
              <a:t> et al. (2011), </a:t>
            </a:r>
            <a:r>
              <a:rPr lang="en-US" i="1" dirty="0"/>
              <a:t>Nat. Rev. Mic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25</a:t>
            </a:fld>
            <a:endParaRPr lang="en-US" dirty="0"/>
          </a:p>
        </p:txBody>
      </p:sp>
      <p:pic>
        <p:nvPicPr>
          <p:cNvPr id="4098" name="Picture 2" descr="Figure 1">
            <a:extLst>
              <a:ext uri="{FF2B5EF4-FFF2-40B4-BE49-F238E27FC236}">
                <a16:creationId xmlns:a16="http://schemas.microsoft.com/office/drawing/2014/main" id="{4A9A4335-61FF-AD4B-9ED1-3EB71FBE9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10" b="32408"/>
          <a:stretch/>
        </p:blipFill>
        <p:spPr bwMode="auto">
          <a:xfrm>
            <a:off x="4845050" y="1592534"/>
            <a:ext cx="2743200" cy="508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248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Different parts of the genome of SARS-like viruses code for different ”trees”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26</a:t>
            </a:fld>
            <a:endParaRPr lang="en-US" dirty="0"/>
          </a:p>
        </p:txBody>
      </p:sp>
      <p:pic>
        <p:nvPicPr>
          <p:cNvPr id="5122" name="Picture 2" descr="Fig. 1">
            <a:extLst>
              <a:ext uri="{FF2B5EF4-FFF2-40B4-BE49-F238E27FC236}">
                <a16:creationId xmlns:a16="http://schemas.microsoft.com/office/drawing/2014/main" id="{851C9420-306B-5142-B835-36A8CECD1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50"/>
          <a:stretch/>
        </p:blipFill>
        <p:spPr bwMode="auto">
          <a:xfrm>
            <a:off x="1766801" y="1509317"/>
            <a:ext cx="8658398" cy="433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4BF310-D521-D44D-9485-D5080EC450AB}"/>
              </a:ext>
            </a:extLst>
          </p:cNvPr>
          <p:cNvSpPr txBox="1"/>
          <p:nvPr/>
        </p:nvSpPr>
        <p:spPr>
          <a:xfrm>
            <a:off x="8903143" y="6123543"/>
            <a:ext cx="274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Boni</a:t>
            </a:r>
            <a:r>
              <a:rPr lang="en-US" dirty="0"/>
              <a:t> et al. (2020), Nat. Mic.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75341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complex recombination process can be simplified and modeled as a joint coalescence and recombination process.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1CDE6-6136-0C4E-B8B8-9544897F7A49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BCF4BE6-8AC5-2449-AB98-A96BD9A50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0" y="1416815"/>
            <a:ext cx="6330950" cy="489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07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E752AF2-D85A-2148-A43E-EC21CDBA0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70"/>
          <a:stretch/>
        </p:blipFill>
        <p:spPr>
          <a:xfrm>
            <a:off x="838200" y="1382941"/>
            <a:ext cx="8620560" cy="520075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events shaped the evolutionary history of SARS-like viruses.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46839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events shaped the evolutionary history of SARS-like viruses.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572F4-CF67-104A-8F06-C55286BE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4629" y="149291"/>
            <a:ext cx="13284797" cy="708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95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9DDA-1A24-974A-9EB9-586B6BBD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Processes, such as co-infection can lead to a person carrying pathogens from more than one source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022563-BB29-9B43-BA7C-509FC95C7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759" y="1825625"/>
            <a:ext cx="9982481" cy="4351338"/>
          </a:xfrm>
        </p:spPr>
      </p:pic>
    </p:spTree>
    <p:extLst>
      <p:ext uri="{BB962C8B-B14F-4D97-AF65-F5344CB8AC3E}">
        <p14:creationId xmlns:p14="http://schemas.microsoft.com/office/powerpoint/2010/main" val="2512043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analyzed SARS-like dataset contains about 300 recombination events, meaning the average number of consecutive </a:t>
            </a:r>
            <a:r>
              <a:rPr lang="en-US" sz="2800" dirty="0" err="1">
                <a:latin typeface="Helvetica" pitchFamily="2" charset="0"/>
              </a:rPr>
              <a:t>basepairs</a:t>
            </a:r>
            <a:r>
              <a:rPr lang="en-US" sz="2800" dirty="0">
                <a:latin typeface="Helvetica" pitchFamily="2" charset="0"/>
              </a:rPr>
              <a:t> that code for the same tree is 100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0926F-B2F2-7E42-AE3E-E571DCC98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91" r="72097"/>
          <a:stretch/>
        </p:blipFill>
        <p:spPr>
          <a:xfrm>
            <a:off x="5869288" y="1743491"/>
            <a:ext cx="3866758" cy="4749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717684-2253-8E43-9876-80356EBF8F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097" b="52427"/>
          <a:stretch/>
        </p:blipFill>
        <p:spPr>
          <a:xfrm>
            <a:off x="1456298" y="1839005"/>
            <a:ext cx="3866757" cy="439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8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RmYN02 is the closest common ancestor to SARS-CoV-2 on most parts of the genome.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62E21-4F96-1242-9D85-42074285B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348" y="1385891"/>
            <a:ext cx="9475304" cy="473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23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DFE04-53DB-B748-BFF8-D0E86E1A1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0" y="0"/>
            <a:ext cx="12094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8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rates vary with rates of adaptation across the genomes of seasonal coronaviruses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9E58B-AEAE-5045-885C-E55F7F1A8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886" y="2091739"/>
            <a:ext cx="9904227" cy="330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24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Visualizing networks is more complex than trees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1233" y="6350739"/>
            <a:ext cx="2743200" cy="365125"/>
          </a:xfrm>
        </p:spPr>
        <p:txBody>
          <a:bodyPr/>
          <a:lstStyle/>
          <a:p>
            <a:fld id="{15B526FD-742D-DA43-B9D4-8A35AE5387EE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7D41B-1AD2-6F45-B4EC-79F75079432F}"/>
              </a:ext>
            </a:extLst>
          </p:cNvPr>
          <p:cNvSpPr txBox="1"/>
          <p:nvPr/>
        </p:nvSpPr>
        <p:spPr>
          <a:xfrm>
            <a:off x="904972" y="2179229"/>
            <a:ext cx="110672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Helvetica" pitchFamily="2" charset="0"/>
              </a:rPr>
              <a:t>Icytree.org</a:t>
            </a:r>
            <a:r>
              <a:rPr lang="en-US" dirty="0">
                <a:latin typeface="Helvetica" pitchFamily="2" charset="0"/>
              </a:rPr>
              <a:t> is a drag and drop program to visualize networks written in the extended </a:t>
            </a:r>
            <a:r>
              <a:rPr lang="en-US" dirty="0" err="1">
                <a:latin typeface="Helvetica" pitchFamily="2" charset="0"/>
              </a:rPr>
              <a:t>newick</a:t>
            </a:r>
            <a:r>
              <a:rPr lang="en-US" dirty="0">
                <a:latin typeface="Helvetica" pitchFamily="2" charset="0"/>
              </a:rPr>
              <a:t> format</a:t>
            </a:r>
          </a:p>
          <a:p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Visualizing networks is still a very open topic</a:t>
            </a:r>
          </a:p>
          <a:p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Baltic (https://</a:t>
            </a:r>
            <a:r>
              <a:rPr lang="en-US" dirty="0" err="1">
                <a:latin typeface="Helvetica" pitchFamily="2" charset="0"/>
              </a:rPr>
              <a:t>github.com</a:t>
            </a:r>
            <a:r>
              <a:rPr lang="en-US" dirty="0">
                <a:latin typeface="Helvetica" pitchFamily="2" charset="0"/>
              </a:rPr>
              <a:t>/</a:t>
            </a:r>
            <a:r>
              <a:rPr lang="en-US" dirty="0" err="1">
                <a:latin typeface="Helvetica" pitchFamily="2" charset="0"/>
              </a:rPr>
              <a:t>evogytis</a:t>
            </a:r>
            <a:r>
              <a:rPr lang="en-US" dirty="0">
                <a:latin typeface="Helvetica" pitchFamily="2" charset="0"/>
              </a:rPr>
              <a:t>/Baltic) allows to make publication ready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539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16801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Coalescent with recombination: </a:t>
            </a:r>
            <a:r>
              <a:rPr lang="en-US" u="sng" dirty="0">
                <a:hlinkClick r:id="rId2" tooltip="Persistent link using digital object identifier"/>
              </a:rPr>
              <a:t>https://doi.org/10.1016/0040-5809(83)90013-8 </a:t>
            </a:r>
            <a:endParaRPr lang="en-US" u="sng" dirty="0"/>
          </a:p>
          <a:p>
            <a:r>
              <a:rPr lang="en-US" dirty="0"/>
              <a:t>Coalescent with gene conversion: </a:t>
            </a:r>
            <a:r>
              <a:rPr lang="en-US" dirty="0">
                <a:hlinkClick r:id="rId3"/>
              </a:rPr>
              <a:t>https://www.genetics.org/content/155/1/451.short</a:t>
            </a:r>
            <a:endParaRPr lang="en-US" dirty="0"/>
          </a:p>
          <a:p>
            <a:r>
              <a:rPr lang="en-US" dirty="0"/>
              <a:t>ARG’s for bacteria: </a:t>
            </a:r>
            <a:r>
              <a:rPr lang="en-US" dirty="0">
                <a:hlinkClick r:id="rId4"/>
              </a:rPr>
              <a:t>https://www.genetics.org/content/205/2/857</a:t>
            </a:r>
            <a:endParaRPr lang="en-US" dirty="0"/>
          </a:p>
          <a:p>
            <a:r>
              <a:rPr lang="en-US" dirty="0"/>
              <a:t>Coalescent with reassortment: </a:t>
            </a:r>
            <a:r>
              <a:rPr lang="en-US" dirty="0">
                <a:hlinkClick r:id="rId5"/>
              </a:rPr>
              <a:t>https://www.pnas.org/content/early/2020/07/02/1918304117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694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6A01F-C9F9-B54F-9250-E06045CF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processes to “mix” genetic materials from two parent lineages exist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8E220-9455-884A-BB53-05B446706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1" descr="nrmicro.2016.46-f1.jpg">
            <a:extLst>
              <a:ext uri="{FF2B5EF4-FFF2-40B4-BE49-F238E27FC236}">
                <a16:creationId xmlns:a16="http://schemas.microsoft.com/office/drawing/2014/main" id="{1F2BE6B7-B7CA-2546-AF15-EE1DE100D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43" y="1899444"/>
            <a:ext cx="10272314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102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C8CB-8954-C046-9350-9124DC72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combined genetic material may represent a network and not a tree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961558-38A7-1E41-AC24-9A43D206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/>
          <a:stretch/>
        </p:blipFill>
        <p:spPr>
          <a:xfrm>
            <a:off x="2811033" y="1871822"/>
            <a:ext cx="6569933" cy="4621053"/>
          </a:xfrm>
        </p:spPr>
      </p:pic>
    </p:spTree>
    <p:extLst>
      <p:ext uri="{BB962C8B-B14F-4D97-AF65-F5344CB8AC3E}">
        <p14:creationId xmlns:p14="http://schemas.microsoft.com/office/powerpoint/2010/main" val="260061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BE09-D72C-CA47-B4A6-CF4323B7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recombination processes lead to different parts of a genome coding for different histories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B14F1-094A-A340-8DC4-C8EDA0D17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24" y="1824831"/>
            <a:ext cx="10775951" cy="4474535"/>
          </a:xfrm>
        </p:spPr>
      </p:pic>
    </p:spTree>
    <p:extLst>
      <p:ext uri="{BB962C8B-B14F-4D97-AF65-F5344CB8AC3E}">
        <p14:creationId xmlns:p14="http://schemas.microsoft.com/office/powerpoint/2010/main" val="36157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deal with recombination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small parts of the genome that code for the same tree (e.g. only use one segment of influenza).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 (Bad if they are not).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Just ignore recombination (bad if there is).</a:t>
            </a:r>
          </a:p>
          <a:p>
            <a:endParaRPr lang="en-US" dirty="0"/>
          </a:p>
          <a:p>
            <a:r>
              <a:rPr lang="en-US" dirty="0"/>
              <a:t>Infer networks instead of trees. (Best case, but potentially slow)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0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use small parts of the genome that code for the same tree.</a:t>
            </a:r>
          </a:p>
        </p:txBody>
      </p:sp>
      <p:pic>
        <p:nvPicPr>
          <p:cNvPr id="10" name="Content Placeholder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4BC0B2-A527-0647-8510-612847201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1217"/>
            <a:ext cx="10515600" cy="3462322"/>
          </a:xfrm>
        </p:spPr>
      </p:pic>
    </p:spTree>
    <p:extLst>
      <p:ext uri="{BB962C8B-B14F-4D97-AF65-F5344CB8AC3E}">
        <p14:creationId xmlns:p14="http://schemas.microsoft.com/office/powerpoint/2010/main" val="1733292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dynamics can be inferred from individual influenza segments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2015, </a:t>
            </a:r>
            <a:r>
              <a:rPr lang="en-US" i="1" dirty="0"/>
              <a:t>Nature</a:t>
            </a:r>
          </a:p>
        </p:txBody>
      </p:sp>
      <p:pic>
        <p:nvPicPr>
          <p:cNvPr id="8" name="Picture 28">
            <a:extLst>
              <a:ext uri="{FF2B5EF4-FFF2-40B4-BE49-F238E27FC236}">
                <a16:creationId xmlns:a16="http://schemas.microsoft.com/office/drawing/2014/main" id="{DD78E568-6E37-2141-BE45-E51D45FE2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8" b="51506"/>
          <a:stretch/>
        </p:blipFill>
        <p:spPr bwMode="auto">
          <a:xfrm>
            <a:off x="3155577" y="1690688"/>
            <a:ext cx="5777948" cy="508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1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</TotalTime>
  <Words>1383</Words>
  <Application>Microsoft Macintosh PowerPoint</Application>
  <PresentationFormat>Widescreen</PresentationFormat>
  <Paragraphs>140</Paragraphs>
  <Slides>36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Helvetica</vt:lpstr>
      <vt:lpstr>Office Theme</vt:lpstr>
      <vt:lpstr>My tree is the tree</vt:lpstr>
      <vt:lpstr>Phylogenetic tree denote approximate the transmission history</vt:lpstr>
      <vt:lpstr>Processes, such as co-infection can lead to a person carrying pathogens from more than one source</vt:lpstr>
      <vt:lpstr>Different processes to “mix” genetic materials from two parent lineages exist </vt:lpstr>
      <vt:lpstr>The combined genetic material may represent a network and not a tree</vt:lpstr>
      <vt:lpstr>Genetic recombination processes lead to different parts of a genome coding for different histories</vt:lpstr>
      <vt:lpstr>Ways to deal with recombination</vt:lpstr>
      <vt:lpstr>Only use small parts of the genome that code for the same tree.</vt:lpstr>
      <vt:lpstr>Population dynamics can be inferred from individual influenza segments</vt:lpstr>
      <vt:lpstr>Using only part of the genome of pathogen reduced the time resolution</vt:lpstr>
      <vt:lpstr>Consider different parts of a genome to be independent. (Sometimes somewhat correct)</vt:lpstr>
      <vt:lpstr>Consider different parts of a genome to be independent. (Sometimes somewhat correct)</vt:lpstr>
      <vt:lpstr>Species tree inferences typically assume individual parts of the genome to be independent observations of a speciation process</vt:lpstr>
      <vt:lpstr>Just ignore recombination. (Always wrong)</vt:lpstr>
      <vt:lpstr>QUESTIONS?</vt:lpstr>
      <vt:lpstr>The coalescent with recombination models how lineages coalesce (Wiuf and Hein, 2000)</vt:lpstr>
      <vt:lpstr>The coalescent with gene conversion models how lineages coalesce (Wiuf and Hein, 2000)</vt:lpstr>
      <vt:lpstr>The coalescent with gene conversion can be use to model the exchange of genetic material between bacteria</vt:lpstr>
      <vt:lpstr>Ancestral recombination graphs for the coalescent with gene conversion can be inferred in BEAST2 using Bacter</vt:lpstr>
      <vt:lpstr>Segmented viruses can reassort, leading different segments to code for different trees</vt:lpstr>
      <vt:lpstr>The coalescent with reassortment allows to model a joint coalescent and reassortment process </vt:lpstr>
      <vt:lpstr>CoalRe allows inferring reassortment networks, reassortment rates etc. jointly</vt:lpstr>
      <vt:lpstr>Correctly modelling the reassortment process impact precision and reduces bias</vt:lpstr>
      <vt:lpstr>Explicitly inferring when and where reassortment events occurred can give insight about selection of reassortants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46</cp:revision>
  <dcterms:created xsi:type="dcterms:W3CDTF">2020-07-05T17:44:26Z</dcterms:created>
  <dcterms:modified xsi:type="dcterms:W3CDTF">2021-07-23T17:41:01Z</dcterms:modified>
</cp:coreProperties>
</file>